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abriola" panose="04040605051002020D02" pitchFamily="82" charset="0"/>
      <p:regular r:id="rId9"/>
    </p:embeddedFont>
    <p:embeddedFont>
      <p:font typeface="Rochester" panose="020B0604020202020204" charset="0"/>
      <p:regular r:id="rId10"/>
    </p:embeddedFont>
    <p:embeddedFont>
      <p:font typeface="Didact Gothic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-Director" initials="A" lastIdx="4" clrIdx="0">
    <p:extLst>
      <p:ext uri="{19B8F6BF-5375-455C-9EA6-DF929625EA0E}">
        <p15:presenceInfo xmlns:p15="http://schemas.microsoft.com/office/powerpoint/2012/main" userId="Art-Direc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2E6"/>
    <a:srgbClr val="A53692"/>
    <a:srgbClr val="718FC8"/>
    <a:srgbClr val="70AD47"/>
    <a:srgbClr val="ED7D31"/>
    <a:srgbClr val="A5A5A5"/>
    <a:srgbClr val="A8CF45"/>
    <a:srgbClr val="75A74B"/>
    <a:srgbClr val="F586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327DE-873A-4838-AA99-6E13D4AF3F4F}" v="117" dt="2021-06-10T07:51:24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578" y="81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8F7BB-04E7-4411-A0F4-02E2C0550C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39449-88E2-4957-B057-0A59F3306E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B37F0-C24F-40F1-8803-1AF1D67699B0}" type="datetimeFigureOut">
              <a:rPr lang="ru-MD" smtClean="0"/>
              <a:t>02.08.2021</a:t>
            </a:fld>
            <a:endParaRPr lang="ru-M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278A0-0324-4529-BE1E-22C4130B5C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17FB3-680D-4742-A0EE-17F7D560D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3E1A-6BED-4A1C-8B28-B824317A0A52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05094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WO_OBJECTS_1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"/>
          <p:cNvSpPr txBox="1">
            <a:spLocks noGrp="1"/>
          </p:cNvSpPr>
          <p:nvPr>
            <p:ph type="sldNum" idx="12"/>
          </p:nvPr>
        </p:nvSpPr>
        <p:spPr>
          <a:xfrm>
            <a:off x="94488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72" name="Google Shape;372;p8"/>
          <p:cNvSpPr txBox="1">
            <a:spLocks noGrp="1"/>
          </p:cNvSpPr>
          <p:nvPr>
            <p:ph type="ctrTitle"/>
          </p:nvPr>
        </p:nvSpPr>
        <p:spPr>
          <a:xfrm>
            <a:off x="2699325" y="395372"/>
            <a:ext cx="91440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8"/>
          <p:cNvSpPr txBox="1">
            <a:spLocks noGrp="1"/>
          </p:cNvSpPr>
          <p:nvPr>
            <p:ph type="body" idx="1"/>
          </p:nvPr>
        </p:nvSpPr>
        <p:spPr>
          <a:xfrm>
            <a:off x="1107201" y="2560025"/>
            <a:ext cx="8564700" cy="349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8"/>
          <p:cNvSpPr/>
          <p:nvPr/>
        </p:nvSpPr>
        <p:spPr>
          <a:xfrm>
            <a:off x="461915" y="634581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8"/>
          <p:cNvSpPr/>
          <p:nvPr/>
        </p:nvSpPr>
        <p:spPr>
          <a:xfrm>
            <a:off x="290452" y="1762181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8"/>
          <p:cNvSpPr/>
          <p:nvPr/>
        </p:nvSpPr>
        <p:spPr>
          <a:xfrm>
            <a:off x="1299061" y="483299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8"/>
          <p:cNvSpPr/>
          <p:nvPr/>
        </p:nvSpPr>
        <p:spPr>
          <a:xfrm>
            <a:off x="1716131" y="1062700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-234000" y="1101026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/>
          <p:nvPr/>
        </p:nvSpPr>
        <p:spPr>
          <a:xfrm>
            <a:off x="2026047" y="241707"/>
            <a:ext cx="360000" cy="3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8"/>
          <p:cNvSpPr/>
          <p:nvPr/>
        </p:nvSpPr>
        <p:spPr>
          <a:xfrm>
            <a:off x="-180000" y="197047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8"/>
          <p:cNvSpPr/>
          <p:nvPr/>
        </p:nvSpPr>
        <p:spPr>
          <a:xfrm>
            <a:off x="1126295" y="128753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8"/>
          <p:cNvSpPr/>
          <p:nvPr/>
        </p:nvSpPr>
        <p:spPr>
          <a:xfrm>
            <a:off x="829820" y="103952"/>
            <a:ext cx="324000" cy="32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8"/>
          <p:cNvSpPr/>
          <p:nvPr/>
        </p:nvSpPr>
        <p:spPr>
          <a:xfrm>
            <a:off x="202765" y="385077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8"/>
          <p:cNvSpPr/>
          <p:nvPr/>
        </p:nvSpPr>
        <p:spPr>
          <a:xfrm>
            <a:off x="1248899" y="1816875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8"/>
          <p:cNvSpPr/>
          <p:nvPr/>
        </p:nvSpPr>
        <p:spPr>
          <a:xfrm>
            <a:off x="558631" y="1396997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>
            <a:off x="1592724" y="-144000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>
            <a:off x="2272455" y="48831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 rot="10800000">
            <a:off x="11014541" y="5679371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 rot="10800000">
            <a:off x="11186004" y="4551771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 rot="10800000">
            <a:off x="10357395" y="6010653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/>
          <p:nvPr/>
        </p:nvSpPr>
        <p:spPr>
          <a:xfrm rot="10800000">
            <a:off x="9940327" y="5431252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 rot="10800000">
            <a:off x="11890456" y="5392926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 rot="10800000">
            <a:off x="9738409" y="6360245"/>
            <a:ext cx="360000" cy="3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 rot="10800000">
            <a:off x="11944456" y="463147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 rot="10800000">
            <a:off x="10710161" y="5386415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8"/>
          <p:cNvSpPr/>
          <p:nvPr/>
        </p:nvSpPr>
        <p:spPr>
          <a:xfrm rot="10800000">
            <a:off x="10970636" y="6534000"/>
            <a:ext cx="324000" cy="32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8"/>
          <p:cNvSpPr/>
          <p:nvPr/>
        </p:nvSpPr>
        <p:spPr>
          <a:xfrm rot="10800000">
            <a:off x="11741691" y="6396875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8"/>
          <p:cNvSpPr/>
          <p:nvPr/>
        </p:nvSpPr>
        <p:spPr>
          <a:xfrm rot="10800000">
            <a:off x="10587559" y="4857077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8"/>
          <p:cNvSpPr/>
          <p:nvPr/>
        </p:nvSpPr>
        <p:spPr>
          <a:xfrm rot="10800000">
            <a:off x="11277827" y="5276955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8"/>
          <p:cNvSpPr/>
          <p:nvPr/>
        </p:nvSpPr>
        <p:spPr>
          <a:xfrm rot="10800000">
            <a:off x="9672001" y="629363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hester"/>
              <a:buNone/>
              <a:defRPr sz="4800" i="0" u="none" strike="noStrike" cap="none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Rochester"/>
              <a:buNone/>
              <a:defRPr sz="4800"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idact Gothic"/>
              <a:buChar char="•"/>
              <a:defRPr sz="20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•"/>
              <a:defRPr sz="18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•"/>
              <a:defRPr sz="16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•"/>
              <a:defRPr sz="16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•"/>
              <a:defRPr sz="16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•"/>
              <a:defRPr sz="16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•"/>
              <a:defRPr sz="16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•"/>
              <a:defRPr sz="16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•"/>
              <a:defRPr sz="160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4488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AD72C-848D-4300-8084-9376FF9D7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42" y="0"/>
            <a:ext cx="12216942" cy="6858000"/>
          </a:xfrm>
          <a:prstGeom prst="rect">
            <a:avLst/>
          </a:prstGeom>
        </p:spPr>
      </p:pic>
      <p:sp>
        <p:nvSpPr>
          <p:cNvPr id="651" name="Google Shape;651;p18"/>
          <p:cNvSpPr txBox="1">
            <a:spLocks noGrp="1"/>
          </p:cNvSpPr>
          <p:nvPr>
            <p:ph type="ctrTitle"/>
          </p:nvPr>
        </p:nvSpPr>
        <p:spPr>
          <a:xfrm>
            <a:off x="2885242" y="1215278"/>
            <a:ext cx="6835807" cy="77235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ro-RO" sz="3600" b="1" dirty="0">
                <a:solidFill>
                  <a:srgbClr val="6CA62C"/>
                </a:solidFill>
                <a:latin typeface="Gabriola" panose="04040605051002020D02" pitchFamily="82" charset="0"/>
              </a:rPr>
              <a:t>Agenda </a:t>
            </a:r>
            <a:r>
              <a:rPr lang="ro-RO" sz="3600" b="1" dirty="0" err="1">
                <a:solidFill>
                  <a:srgbClr val="6CA62C"/>
                </a:solidFill>
                <a:latin typeface="Gabriola" panose="04040605051002020D02" pitchFamily="82" charset="0"/>
              </a:rPr>
              <a:t>trainingurilor</a:t>
            </a:r>
            <a:r>
              <a:rPr lang="ro-RO" sz="3600" b="1" dirty="0">
                <a:solidFill>
                  <a:srgbClr val="6CA62C"/>
                </a:solidFill>
                <a:latin typeface="Gabriola" panose="04040605051002020D02" pitchFamily="82" charset="0"/>
              </a:rPr>
              <a:t> de educație financiară</a:t>
            </a:r>
            <a:endParaRPr sz="3600" b="1" dirty="0">
              <a:solidFill>
                <a:srgbClr val="6CA62C"/>
              </a:solidFill>
              <a:latin typeface="Gabriola" panose="04040605051002020D02" pitchFamily="82" charset="0"/>
            </a:endParaRPr>
          </a:p>
        </p:txBody>
      </p:sp>
      <p:sp>
        <p:nvSpPr>
          <p:cNvPr id="652" name="Google Shape;652;p18"/>
          <p:cNvSpPr txBox="1">
            <a:spLocks noGrp="1"/>
          </p:cNvSpPr>
          <p:nvPr>
            <p:ph type="body" idx="1"/>
          </p:nvPr>
        </p:nvSpPr>
        <p:spPr>
          <a:xfrm>
            <a:off x="436728" y="1935332"/>
            <a:ext cx="9683816" cy="4279037"/>
          </a:xfrm>
          <a:prstGeom prst="rect">
            <a:avLst/>
          </a:prstGeom>
          <a:noFill/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3600"/>
              <a:buNone/>
            </a:pPr>
            <a:r>
              <a:rPr lang="ro-RO" i="1" dirty="0"/>
              <a:t>10:00 – 10:15 – Cafea de bun venit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3600"/>
              <a:buNone/>
            </a:pPr>
            <a:r>
              <a:rPr lang="ro-RO" i="1" dirty="0"/>
              <a:t>10:15 – 10:30 – Introducere, cuvânt de bun venit din partea finanțatorilor și trainerilor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3600"/>
              <a:buNone/>
            </a:pPr>
            <a:r>
              <a:rPr lang="ro-RO" b="1" dirty="0"/>
              <a:t>10:30 – 12:30 – Desfășurarea trainingului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Tx/>
              <a:buSzPct val="125000"/>
              <a:buNone/>
            </a:pPr>
            <a:r>
              <a:rPr lang="ro-RO" b="1" dirty="0"/>
              <a:t>	1. Scopuri, vise, realitate </a:t>
            </a:r>
            <a:r>
              <a:rPr lang="ro-RO" dirty="0"/>
              <a:t>(Introducere, Roata Financiară a Vieții)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25000"/>
              <a:buNone/>
            </a:pPr>
            <a:r>
              <a:rPr lang="ro-RO" b="1" dirty="0"/>
              <a:t>	2. Siguranța financiară</a:t>
            </a:r>
            <a:r>
              <a:rPr lang="ro-RO" dirty="0"/>
              <a:t> (Vei afla care sunt pașii care te conduc către finanțe sănătoase)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25000"/>
              <a:buNone/>
            </a:pPr>
            <a:r>
              <a:rPr lang="ro-RO" b="1" dirty="0"/>
              <a:t>	3. Bugetul de venituri și cheltuieli</a:t>
            </a:r>
            <a:r>
              <a:rPr lang="ro-RO" dirty="0"/>
              <a:t> (Vei dobândi cunoștințe indispensabile 	planificării finanțelor sănătoase)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3600"/>
              <a:buNone/>
            </a:pPr>
            <a:r>
              <a:rPr lang="ro-RO" i="1" dirty="0"/>
              <a:t>13.30 – 14:00 – Pauză de cafea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ts val="3600"/>
              <a:buNone/>
            </a:pPr>
            <a:r>
              <a:rPr lang="ro-RO" b="1" dirty="0"/>
              <a:t>14:00 – 15:00 Continuarea trainingului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SzPct val="125000"/>
              <a:buNone/>
            </a:pPr>
            <a:r>
              <a:rPr lang="ro-RO" b="1"/>
              <a:t>	4</a:t>
            </a:r>
            <a:r>
              <a:rPr lang="ro-RO" b="1" dirty="0"/>
              <a:t>. Produse și instrumente financiare </a:t>
            </a:r>
            <a:r>
              <a:rPr lang="ro-RO" dirty="0"/>
              <a:t>(Vei afla informații, sfaturi, </a:t>
            </a:r>
            <a:r>
              <a:rPr lang="ro-RO" dirty="0" err="1"/>
              <a:t>tips&amp;tricks</a:t>
            </a:r>
            <a:r>
              <a:rPr lang="ro-RO" dirty="0"/>
              <a:t> legate de produse financiare de creditare, investiții și protecția împotriva riscurilor)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1BE59-DD7A-487E-A698-6057AD717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120" y="324421"/>
            <a:ext cx="4790365" cy="6054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60E03-98C3-4465-93BC-F534BD66F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544" y="146482"/>
            <a:ext cx="1325338" cy="959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76DC95-61B1-4CE9-8A0E-9FCDEFBCF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47" y="218406"/>
            <a:ext cx="2074258" cy="887231"/>
          </a:xfrm>
          <a:prstGeom prst="rect">
            <a:avLst/>
          </a:prstGeom>
        </p:spPr>
      </p:pic>
      <p:sp>
        <p:nvSpPr>
          <p:cNvPr id="9" name="AutoShape 2" descr="Mobias Logo">
            <a:extLst>
              <a:ext uri="{FF2B5EF4-FFF2-40B4-BE49-F238E27FC236}">
                <a16:creationId xmlns:a16="http://schemas.microsoft.com/office/drawing/2014/main" id="{A6705564-D411-4D4A-B3EB-1604FD424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65F4FE-BF72-4354-8AC0-03CE600A8D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98" b="13919"/>
          <a:stretch/>
        </p:blipFill>
        <p:spPr>
          <a:xfrm>
            <a:off x="5233930" y="154236"/>
            <a:ext cx="1464325" cy="1090670"/>
          </a:xfrm>
          <a:prstGeom prst="rect">
            <a:avLst/>
          </a:prstGeom>
          <a:solidFill>
            <a:srgbClr val="DDF2E6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19_Sinclair_Template_SlidesMan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</TotalTime>
  <Words>34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Gabriola</vt:lpstr>
      <vt:lpstr>Rochester</vt:lpstr>
      <vt:lpstr>Arial</vt:lpstr>
      <vt:lpstr>Didact Gothic</vt:lpstr>
      <vt:lpstr>0119_Sinclair_Template_SlidesMania</vt:lpstr>
      <vt:lpstr>Agenda trainingurilor de educație financiară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Art-Director</dc:creator>
  <cp:lastModifiedBy>pc</cp:lastModifiedBy>
  <cp:revision>44</cp:revision>
  <dcterms:modified xsi:type="dcterms:W3CDTF">2021-08-02T07:06:38Z</dcterms:modified>
</cp:coreProperties>
</file>